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ibre Franklin Medium"/>
      <p:regular r:id="rId34"/>
      <p:bold r:id="rId35"/>
      <p:italic r:id="rId36"/>
      <p:boldItalic r:id="rId37"/>
    </p:embeddedFont>
    <p:embeddedFont>
      <p:font typeface="Nanum Gothic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FranklinMedium-bold.fnt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regular.fntdata"/><Relationship Id="rId15" Type="http://schemas.openxmlformats.org/officeDocument/2006/relationships/slide" Target="slides/slide10.xml"/><Relationship Id="rId37" Type="http://schemas.openxmlformats.org/officeDocument/2006/relationships/font" Target="fonts/LibreFranklin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LibreFranklinMedium-italic.fntdata"/><Relationship Id="rId17" Type="http://schemas.openxmlformats.org/officeDocument/2006/relationships/slide" Target="slides/slide12.xml"/><Relationship Id="rId39" Type="http://schemas.openxmlformats.org/officeDocument/2006/relationships/font" Target="fonts/NanumGothic-bold.fntdata"/><Relationship Id="rId16" Type="http://schemas.openxmlformats.org/officeDocument/2006/relationships/slide" Target="slides/slide11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a88fe6da3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a88fe6da3_4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a88fe6da3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a88fe6da3_4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a88fe6da3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fa88fe6da3_4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a88fe6da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fa88fe6da3_1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a88fe6da3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fa88fe6da3_4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a88fe6da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fa88fe6da3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a88fe6da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fa88fe6da3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a88fe6da3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fa88fe6da3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a88fe6da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fa88fe6da3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a88fe6da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fa88fe6da3_3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a88fe6da3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fa88fe6da3_3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a88fe6da3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fa88fe6da3_3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a88fe6da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fa88fe6da3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a88fe6da3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fa88fe6da3_3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a88fe6da3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fa88fe6da3_3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a88fe6da3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fa88fe6da3_3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a88fe6da3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fa88fe6da3_3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a73c522c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fa73c522ce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a73c522c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fa73c522ce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73c522ce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fa73c522ce_9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a73c522ce_1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fa73c522ce_1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73c522ce_1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a73c522ce_14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166998c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0166998ce6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a88fe6da3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fa88fe6da3_4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제목 슬라이드">
    <p:bg>
      <p:bgPr>
        <a:solidFill>
          <a:srgbClr val="03704B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5357818" y="1500180"/>
            <a:ext cx="3786183" cy="3643321"/>
            <a:chOff x="5357818" y="1500180"/>
            <a:chExt cx="3786183" cy="3643321"/>
          </a:xfrm>
        </p:grpSpPr>
        <p:pic>
          <p:nvPicPr>
            <p:cNvPr descr="C:\Users\의정부시청\Desktop\Starbucks.png" id="56" name="Google Shape;56;p13"/>
            <p:cNvPicPr preferRelativeResize="0"/>
            <p:nvPr/>
          </p:nvPicPr>
          <p:blipFill rotWithShape="1">
            <a:blip r:embed="rId2">
              <a:alphaModFix/>
            </a:blip>
            <a:srcRect b="24041" l="0" r="21996" t="0"/>
            <a:stretch/>
          </p:blipFill>
          <p:spPr>
            <a:xfrm>
              <a:off x="5429256" y="1500180"/>
              <a:ext cx="3714745" cy="3643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30138" l="0" r="26470" t="0"/>
            <a:stretch/>
          </p:blipFill>
          <p:spPr>
            <a:xfrm>
              <a:off x="5357818" y="1500180"/>
              <a:ext cx="3786181" cy="36433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rgbClr val="03704B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344934" y="1000114"/>
            <a:ext cx="24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CONTENTS</a:t>
            </a:r>
            <a:endParaRPr sz="2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711205" y="2214560"/>
            <a:ext cx="812049" cy="714381"/>
            <a:chOff x="655676" y="2214560"/>
            <a:chExt cx="812049" cy="714381"/>
          </a:xfrm>
        </p:grpSpPr>
        <p:sp>
          <p:nvSpPr>
            <p:cNvPr id="61" name="Google Shape;61;p14"/>
            <p:cNvSpPr/>
            <p:nvPr/>
          </p:nvSpPr>
          <p:spPr>
            <a:xfrm>
              <a:off x="714348" y="2743200"/>
              <a:ext cx="500100" cy="1143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2" name="Google Shape;62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655676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14"/>
          <p:cNvGrpSpPr/>
          <p:nvPr/>
        </p:nvGrpSpPr>
        <p:grpSpPr>
          <a:xfrm>
            <a:off x="2097102" y="2214560"/>
            <a:ext cx="812049" cy="714381"/>
            <a:chOff x="1785918" y="2214560"/>
            <a:chExt cx="812049" cy="714381"/>
          </a:xfrm>
        </p:grpSpPr>
        <p:sp>
          <p:nvSpPr>
            <p:cNvPr id="64" name="Google Shape;64;p14"/>
            <p:cNvSpPr/>
            <p:nvPr/>
          </p:nvSpPr>
          <p:spPr>
            <a:xfrm>
              <a:off x="1844590" y="2659380"/>
              <a:ext cx="500100" cy="1980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Google Shape;65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1785918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14"/>
          <p:cNvGrpSpPr/>
          <p:nvPr/>
        </p:nvGrpSpPr>
        <p:grpSpPr>
          <a:xfrm>
            <a:off x="3482999" y="2214560"/>
            <a:ext cx="812049" cy="714381"/>
            <a:chOff x="3000364" y="2214560"/>
            <a:chExt cx="812049" cy="714381"/>
          </a:xfrm>
        </p:grpSpPr>
        <p:sp>
          <p:nvSpPr>
            <p:cNvPr id="67" name="Google Shape;67;p14"/>
            <p:cNvSpPr/>
            <p:nvPr/>
          </p:nvSpPr>
          <p:spPr>
            <a:xfrm>
              <a:off x="3059036" y="2575560"/>
              <a:ext cx="500100" cy="2820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8" name="Google Shape;68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3000364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14"/>
          <p:cNvGrpSpPr/>
          <p:nvPr/>
        </p:nvGrpSpPr>
        <p:grpSpPr>
          <a:xfrm>
            <a:off x="4868896" y="2214560"/>
            <a:ext cx="812049" cy="714381"/>
            <a:chOff x="4143372" y="2214560"/>
            <a:chExt cx="812049" cy="714381"/>
          </a:xfrm>
        </p:grpSpPr>
        <p:sp>
          <p:nvSpPr>
            <p:cNvPr id="70" name="Google Shape;70;p14"/>
            <p:cNvSpPr/>
            <p:nvPr/>
          </p:nvSpPr>
          <p:spPr>
            <a:xfrm>
              <a:off x="4202044" y="2476500"/>
              <a:ext cx="500100" cy="3810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4143372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4"/>
          <p:cNvGrpSpPr/>
          <p:nvPr/>
        </p:nvGrpSpPr>
        <p:grpSpPr>
          <a:xfrm>
            <a:off x="6254793" y="2214560"/>
            <a:ext cx="812049" cy="714381"/>
            <a:chOff x="5357818" y="2214560"/>
            <a:chExt cx="812049" cy="714381"/>
          </a:xfrm>
        </p:grpSpPr>
        <p:sp>
          <p:nvSpPr>
            <p:cNvPr id="73" name="Google Shape;73;p14"/>
            <p:cNvSpPr/>
            <p:nvPr/>
          </p:nvSpPr>
          <p:spPr>
            <a:xfrm>
              <a:off x="5416490" y="2377440"/>
              <a:ext cx="500100" cy="4800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" name="Google Shape;74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5357818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4"/>
          <p:cNvGrpSpPr/>
          <p:nvPr/>
        </p:nvGrpSpPr>
        <p:grpSpPr>
          <a:xfrm>
            <a:off x="7640691" y="2214560"/>
            <a:ext cx="812049" cy="714381"/>
            <a:chOff x="6858016" y="2214560"/>
            <a:chExt cx="812049" cy="714381"/>
          </a:xfrm>
        </p:grpSpPr>
        <p:sp>
          <p:nvSpPr>
            <p:cNvPr id="76" name="Google Shape;76;p14"/>
            <p:cNvSpPr/>
            <p:nvPr/>
          </p:nvSpPr>
          <p:spPr>
            <a:xfrm>
              <a:off x="6916688" y="2247900"/>
              <a:ext cx="500100" cy="6096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2">
              <a:alphaModFix/>
            </a:blip>
            <a:srcRect b="0" l="0" r="0" t="14951"/>
            <a:stretch/>
          </p:blipFill>
          <p:spPr>
            <a:xfrm>
              <a:off x="6858016" y="2214560"/>
              <a:ext cx="812049" cy="7143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제목만">
    <p:bg>
      <p:bgPr>
        <a:solidFill>
          <a:srgbClr val="03704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의정부시청\Desktop\Starbucks.png" id="79" name="Google Shape;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2756" y="82840"/>
            <a:ext cx="490774" cy="4943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693710" y="500048"/>
            <a:ext cx="8286900" cy="44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9375" y="4648214"/>
            <a:ext cx="530225" cy="428625"/>
          </a:xfrm>
          <a:custGeom>
            <a:rect b="b" l="l" r="r" t="t"/>
            <a:pathLst>
              <a:path extrusionOk="0" h="541" w="670">
                <a:moveTo>
                  <a:pt x="662" y="302"/>
                </a:moveTo>
                <a:lnTo>
                  <a:pt x="636" y="287"/>
                </a:lnTo>
                <a:lnTo>
                  <a:pt x="608" y="275"/>
                </a:lnTo>
                <a:lnTo>
                  <a:pt x="579" y="269"/>
                </a:lnTo>
                <a:lnTo>
                  <a:pt x="549" y="264"/>
                </a:lnTo>
                <a:lnTo>
                  <a:pt x="518" y="264"/>
                </a:lnTo>
                <a:lnTo>
                  <a:pt x="487" y="266"/>
                </a:lnTo>
                <a:lnTo>
                  <a:pt x="456" y="270"/>
                </a:lnTo>
                <a:lnTo>
                  <a:pt x="424" y="277"/>
                </a:lnTo>
                <a:lnTo>
                  <a:pt x="394" y="286"/>
                </a:lnTo>
                <a:lnTo>
                  <a:pt x="366" y="295"/>
                </a:lnTo>
                <a:lnTo>
                  <a:pt x="339" y="307"/>
                </a:lnTo>
                <a:lnTo>
                  <a:pt x="314" y="319"/>
                </a:lnTo>
                <a:lnTo>
                  <a:pt x="291" y="332"/>
                </a:lnTo>
                <a:lnTo>
                  <a:pt x="271" y="345"/>
                </a:lnTo>
                <a:lnTo>
                  <a:pt x="254" y="358"/>
                </a:lnTo>
                <a:lnTo>
                  <a:pt x="241" y="371"/>
                </a:lnTo>
                <a:lnTo>
                  <a:pt x="242" y="370"/>
                </a:lnTo>
                <a:lnTo>
                  <a:pt x="247" y="369"/>
                </a:lnTo>
                <a:lnTo>
                  <a:pt x="255" y="365"/>
                </a:lnTo>
                <a:lnTo>
                  <a:pt x="264" y="362"/>
                </a:lnTo>
                <a:lnTo>
                  <a:pt x="277" y="356"/>
                </a:lnTo>
                <a:lnTo>
                  <a:pt x="291" y="352"/>
                </a:lnTo>
                <a:lnTo>
                  <a:pt x="307" y="345"/>
                </a:lnTo>
                <a:lnTo>
                  <a:pt x="324" y="339"/>
                </a:lnTo>
                <a:lnTo>
                  <a:pt x="341" y="332"/>
                </a:lnTo>
                <a:lnTo>
                  <a:pt x="361" y="326"/>
                </a:lnTo>
                <a:lnTo>
                  <a:pt x="382" y="319"/>
                </a:lnTo>
                <a:lnTo>
                  <a:pt x="401" y="314"/>
                </a:lnTo>
                <a:lnTo>
                  <a:pt x="422" y="308"/>
                </a:lnTo>
                <a:lnTo>
                  <a:pt x="443" y="303"/>
                </a:lnTo>
                <a:lnTo>
                  <a:pt x="462" y="300"/>
                </a:lnTo>
                <a:lnTo>
                  <a:pt x="482" y="296"/>
                </a:lnTo>
                <a:lnTo>
                  <a:pt x="502" y="294"/>
                </a:lnTo>
                <a:lnTo>
                  <a:pt x="522" y="294"/>
                </a:lnTo>
                <a:lnTo>
                  <a:pt x="544" y="296"/>
                </a:lnTo>
                <a:lnTo>
                  <a:pt x="566" y="300"/>
                </a:lnTo>
                <a:lnTo>
                  <a:pt x="587" y="305"/>
                </a:lnTo>
                <a:lnTo>
                  <a:pt x="605" y="315"/>
                </a:lnTo>
                <a:lnTo>
                  <a:pt x="621" y="325"/>
                </a:lnTo>
                <a:lnTo>
                  <a:pt x="634" y="339"/>
                </a:lnTo>
                <a:lnTo>
                  <a:pt x="635" y="342"/>
                </a:lnTo>
                <a:lnTo>
                  <a:pt x="635" y="347"/>
                </a:lnTo>
                <a:lnTo>
                  <a:pt x="633" y="353"/>
                </a:lnTo>
                <a:lnTo>
                  <a:pt x="628" y="361"/>
                </a:lnTo>
                <a:lnTo>
                  <a:pt x="621" y="369"/>
                </a:lnTo>
                <a:lnTo>
                  <a:pt x="612" y="379"/>
                </a:lnTo>
                <a:lnTo>
                  <a:pt x="600" y="390"/>
                </a:lnTo>
                <a:lnTo>
                  <a:pt x="583" y="400"/>
                </a:lnTo>
                <a:lnTo>
                  <a:pt x="564" y="412"/>
                </a:lnTo>
                <a:lnTo>
                  <a:pt x="541" y="423"/>
                </a:lnTo>
                <a:lnTo>
                  <a:pt x="512" y="436"/>
                </a:lnTo>
                <a:lnTo>
                  <a:pt x="480" y="447"/>
                </a:lnTo>
                <a:lnTo>
                  <a:pt x="443" y="459"/>
                </a:lnTo>
                <a:lnTo>
                  <a:pt x="399" y="469"/>
                </a:lnTo>
                <a:lnTo>
                  <a:pt x="351" y="480"/>
                </a:lnTo>
                <a:lnTo>
                  <a:pt x="296" y="489"/>
                </a:lnTo>
                <a:lnTo>
                  <a:pt x="281" y="491"/>
                </a:lnTo>
                <a:lnTo>
                  <a:pt x="265" y="491"/>
                </a:lnTo>
                <a:lnTo>
                  <a:pt x="249" y="491"/>
                </a:lnTo>
                <a:lnTo>
                  <a:pt x="233" y="490"/>
                </a:lnTo>
                <a:lnTo>
                  <a:pt x="217" y="488"/>
                </a:lnTo>
                <a:lnTo>
                  <a:pt x="202" y="484"/>
                </a:lnTo>
                <a:lnTo>
                  <a:pt x="186" y="480"/>
                </a:lnTo>
                <a:lnTo>
                  <a:pt x="171" y="475"/>
                </a:lnTo>
                <a:lnTo>
                  <a:pt x="156" y="468"/>
                </a:lnTo>
                <a:lnTo>
                  <a:pt x="142" y="462"/>
                </a:lnTo>
                <a:lnTo>
                  <a:pt x="128" y="454"/>
                </a:lnTo>
                <a:lnTo>
                  <a:pt x="115" y="446"/>
                </a:lnTo>
                <a:lnTo>
                  <a:pt x="104" y="437"/>
                </a:lnTo>
                <a:lnTo>
                  <a:pt x="92" y="427"/>
                </a:lnTo>
                <a:lnTo>
                  <a:pt x="83" y="416"/>
                </a:lnTo>
                <a:lnTo>
                  <a:pt x="74" y="406"/>
                </a:lnTo>
                <a:lnTo>
                  <a:pt x="68" y="393"/>
                </a:lnTo>
                <a:lnTo>
                  <a:pt x="67" y="378"/>
                </a:lnTo>
                <a:lnTo>
                  <a:pt x="72" y="360"/>
                </a:lnTo>
                <a:lnTo>
                  <a:pt x="82" y="341"/>
                </a:lnTo>
                <a:lnTo>
                  <a:pt x="94" y="330"/>
                </a:lnTo>
                <a:lnTo>
                  <a:pt x="106" y="318"/>
                </a:lnTo>
                <a:lnTo>
                  <a:pt x="119" y="308"/>
                </a:lnTo>
                <a:lnTo>
                  <a:pt x="133" y="299"/>
                </a:lnTo>
                <a:lnTo>
                  <a:pt x="148" y="289"/>
                </a:lnTo>
                <a:lnTo>
                  <a:pt x="163" y="280"/>
                </a:lnTo>
                <a:lnTo>
                  <a:pt x="179" y="272"/>
                </a:lnTo>
                <a:lnTo>
                  <a:pt x="195" y="264"/>
                </a:lnTo>
                <a:lnTo>
                  <a:pt x="212" y="257"/>
                </a:lnTo>
                <a:lnTo>
                  <a:pt x="231" y="250"/>
                </a:lnTo>
                <a:lnTo>
                  <a:pt x="250" y="244"/>
                </a:lnTo>
                <a:lnTo>
                  <a:pt x="270" y="239"/>
                </a:lnTo>
                <a:lnTo>
                  <a:pt x="290" y="234"/>
                </a:lnTo>
                <a:lnTo>
                  <a:pt x="311" y="229"/>
                </a:lnTo>
                <a:lnTo>
                  <a:pt x="332" y="226"/>
                </a:lnTo>
                <a:lnTo>
                  <a:pt x="355" y="222"/>
                </a:lnTo>
                <a:lnTo>
                  <a:pt x="368" y="221"/>
                </a:lnTo>
                <a:lnTo>
                  <a:pt x="381" y="220"/>
                </a:lnTo>
                <a:lnTo>
                  <a:pt x="392" y="219"/>
                </a:lnTo>
                <a:lnTo>
                  <a:pt x="405" y="219"/>
                </a:lnTo>
                <a:lnTo>
                  <a:pt x="416" y="219"/>
                </a:lnTo>
                <a:lnTo>
                  <a:pt x="428" y="219"/>
                </a:lnTo>
                <a:lnTo>
                  <a:pt x="439" y="220"/>
                </a:lnTo>
                <a:lnTo>
                  <a:pt x="451" y="221"/>
                </a:lnTo>
                <a:lnTo>
                  <a:pt x="462" y="224"/>
                </a:lnTo>
                <a:lnTo>
                  <a:pt x="473" y="226"/>
                </a:lnTo>
                <a:lnTo>
                  <a:pt x="484" y="228"/>
                </a:lnTo>
                <a:lnTo>
                  <a:pt x="496" y="232"/>
                </a:lnTo>
                <a:lnTo>
                  <a:pt x="507" y="235"/>
                </a:lnTo>
                <a:lnTo>
                  <a:pt x="518" y="239"/>
                </a:lnTo>
                <a:lnTo>
                  <a:pt x="529" y="243"/>
                </a:lnTo>
                <a:lnTo>
                  <a:pt x="541" y="248"/>
                </a:lnTo>
                <a:lnTo>
                  <a:pt x="594" y="249"/>
                </a:lnTo>
                <a:lnTo>
                  <a:pt x="583" y="237"/>
                </a:lnTo>
                <a:lnTo>
                  <a:pt x="573" y="227"/>
                </a:lnTo>
                <a:lnTo>
                  <a:pt x="562" y="218"/>
                </a:lnTo>
                <a:lnTo>
                  <a:pt x="549" y="210"/>
                </a:lnTo>
                <a:lnTo>
                  <a:pt x="536" y="203"/>
                </a:lnTo>
                <a:lnTo>
                  <a:pt x="522" y="197"/>
                </a:lnTo>
                <a:lnTo>
                  <a:pt x="509" y="191"/>
                </a:lnTo>
                <a:lnTo>
                  <a:pt x="494" y="188"/>
                </a:lnTo>
                <a:lnTo>
                  <a:pt x="502" y="179"/>
                </a:lnTo>
                <a:lnTo>
                  <a:pt x="507" y="169"/>
                </a:lnTo>
                <a:lnTo>
                  <a:pt x="513" y="160"/>
                </a:lnTo>
                <a:lnTo>
                  <a:pt x="518" y="151"/>
                </a:lnTo>
                <a:lnTo>
                  <a:pt x="522" y="136"/>
                </a:lnTo>
                <a:lnTo>
                  <a:pt x="522" y="120"/>
                </a:lnTo>
                <a:lnTo>
                  <a:pt x="522" y="105"/>
                </a:lnTo>
                <a:lnTo>
                  <a:pt x="520" y="90"/>
                </a:lnTo>
                <a:lnTo>
                  <a:pt x="517" y="83"/>
                </a:lnTo>
                <a:lnTo>
                  <a:pt x="512" y="76"/>
                </a:lnTo>
                <a:lnTo>
                  <a:pt x="507" y="70"/>
                </a:lnTo>
                <a:lnTo>
                  <a:pt x="502" y="66"/>
                </a:lnTo>
                <a:lnTo>
                  <a:pt x="496" y="62"/>
                </a:lnTo>
                <a:lnTo>
                  <a:pt x="490" y="58"/>
                </a:lnTo>
                <a:lnTo>
                  <a:pt x="485" y="54"/>
                </a:lnTo>
                <a:lnTo>
                  <a:pt x="480" y="51"/>
                </a:lnTo>
                <a:lnTo>
                  <a:pt x="461" y="39"/>
                </a:lnTo>
                <a:lnTo>
                  <a:pt x="443" y="30"/>
                </a:lnTo>
                <a:lnTo>
                  <a:pt x="427" y="22"/>
                </a:lnTo>
                <a:lnTo>
                  <a:pt x="411" y="16"/>
                </a:lnTo>
                <a:lnTo>
                  <a:pt x="396" y="11"/>
                </a:lnTo>
                <a:lnTo>
                  <a:pt x="381" y="8"/>
                </a:lnTo>
                <a:lnTo>
                  <a:pt x="367" y="6"/>
                </a:lnTo>
                <a:lnTo>
                  <a:pt x="352" y="5"/>
                </a:lnTo>
                <a:lnTo>
                  <a:pt x="332" y="2"/>
                </a:lnTo>
                <a:lnTo>
                  <a:pt x="310" y="1"/>
                </a:lnTo>
                <a:lnTo>
                  <a:pt x="288" y="1"/>
                </a:lnTo>
                <a:lnTo>
                  <a:pt x="266" y="0"/>
                </a:lnTo>
                <a:lnTo>
                  <a:pt x="243" y="1"/>
                </a:lnTo>
                <a:lnTo>
                  <a:pt x="222" y="2"/>
                </a:lnTo>
                <a:lnTo>
                  <a:pt x="198" y="5"/>
                </a:lnTo>
                <a:lnTo>
                  <a:pt x="177" y="9"/>
                </a:lnTo>
                <a:lnTo>
                  <a:pt x="155" y="14"/>
                </a:lnTo>
                <a:lnTo>
                  <a:pt x="135" y="21"/>
                </a:lnTo>
                <a:lnTo>
                  <a:pt x="115" y="29"/>
                </a:lnTo>
                <a:lnTo>
                  <a:pt x="98" y="39"/>
                </a:lnTo>
                <a:lnTo>
                  <a:pt x="82" y="51"/>
                </a:lnTo>
                <a:lnTo>
                  <a:pt x="68" y="64"/>
                </a:lnTo>
                <a:lnTo>
                  <a:pt x="56" y="79"/>
                </a:lnTo>
                <a:lnTo>
                  <a:pt x="46" y="98"/>
                </a:lnTo>
                <a:lnTo>
                  <a:pt x="111" y="70"/>
                </a:lnTo>
                <a:lnTo>
                  <a:pt x="126" y="59"/>
                </a:lnTo>
                <a:lnTo>
                  <a:pt x="141" y="51"/>
                </a:lnTo>
                <a:lnTo>
                  <a:pt x="155" y="44"/>
                </a:lnTo>
                <a:lnTo>
                  <a:pt x="167" y="39"/>
                </a:lnTo>
                <a:lnTo>
                  <a:pt x="182" y="36"/>
                </a:lnTo>
                <a:lnTo>
                  <a:pt x="197" y="33"/>
                </a:lnTo>
                <a:lnTo>
                  <a:pt x="215" y="31"/>
                </a:lnTo>
                <a:lnTo>
                  <a:pt x="234" y="29"/>
                </a:lnTo>
                <a:lnTo>
                  <a:pt x="254" y="26"/>
                </a:lnTo>
                <a:lnTo>
                  <a:pt x="272" y="25"/>
                </a:lnTo>
                <a:lnTo>
                  <a:pt x="291" y="25"/>
                </a:lnTo>
                <a:lnTo>
                  <a:pt x="308" y="25"/>
                </a:lnTo>
                <a:lnTo>
                  <a:pt x="325" y="25"/>
                </a:lnTo>
                <a:lnTo>
                  <a:pt x="341" y="26"/>
                </a:lnTo>
                <a:lnTo>
                  <a:pt x="358" y="29"/>
                </a:lnTo>
                <a:lnTo>
                  <a:pt x="374" y="30"/>
                </a:lnTo>
                <a:lnTo>
                  <a:pt x="389" y="33"/>
                </a:lnTo>
                <a:lnTo>
                  <a:pt x="404" y="37"/>
                </a:lnTo>
                <a:lnTo>
                  <a:pt x="417" y="41"/>
                </a:lnTo>
                <a:lnTo>
                  <a:pt x="431" y="46"/>
                </a:lnTo>
                <a:lnTo>
                  <a:pt x="444" y="51"/>
                </a:lnTo>
                <a:lnTo>
                  <a:pt x="457" y="56"/>
                </a:lnTo>
                <a:lnTo>
                  <a:pt x="469" y="63"/>
                </a:lnTo>
                <a:lnTo>
                  <a:pt x="481" y="70"/>
                </a:lnTo>
                <a:lnTo>
                  <a:pt x="494" y="84"/>
                </a:lnTo>
                <a:lnTo>
                  <a:pt x="500" y="97"/>
                </a:lnTo>
                <a:lnTo>
                  <a:pt x="503" y="109"/>
                </a:lnTo>
                <a:lnTo>
                  <a:pt x="500" y="121"/>
                </a:lnTo>
                <a:lnTo>
                  <a:pt x="497" y="129"/>
                </a:lnTo>
                <a:lnTo>
                  <a:pt x="492" y="138"/>
                </a:lnTo>
                <a:lnTo>
                  <a:pt x="487" y="146"/>
                </a:lnTo>
                <a:lnTo>
                  <a:pt x="481" y="153"/>
                </a:lnTo>
                <a:lnTo>
                  <a:pt x="475" y="161"/>
                </a:lnTo>
                <a:lnTo>
                  <a:pt x="468" y="169"/>
                </a:lnTo>
                <a:lnTo>
                  <a:pt x="461" y="176"/>
                </a:lnTo>
                <a:lnTo>
                  <a:pt x="453" y="183"/>
                </a:lnTo>
                <a:lnTo>
                  <a:pt x="438" y="183"/>
                </a:lnTo>
                <a:lnTo>
                  <a:pt x="422" y="183"/>
                </a:lnTo>
                <a:lnTo>
                  <a:pt x="407" y="183"/>
                </a:lnTo>
                <a:lnTo>
                  <a:pt x="391" y="184"/>
                </a:lnTo>
                <a:lnTo>
                  <a:pt x="376" y="187"/>
                </a:lnTo>
                <a:lnTo>
                  <a:pt x="360" y="189"/>
                </a:lnTo>
                <a:lnTo>
                  <a:pt x="344" y="191"/>
                </a:lnTo>
                <a:lnTo>
                  <a:pt x="329" y="195"/>
                </a:lnTo>
                <a:lnTo>
                  <a:pt x="313" y="198"/>
                </a:lnTo>
                <a:lnTo>
                  <a:pt x="298" y="202"/>
                </a:lnTo>
                <a:lnTo>
                  <a:pt x="283" y="206"/>
                </a:lnTo>
                <a:lnTo>
                  <a:pt x="268" y="210"/>
                </a:lnTo>
                <a:lnTo>
                  <a:pt x="254" y="214"/>
                </a:lnTo>
                <a:lnTo>
                  <a:pt x="239" y="219"/>
                </a:lnTo>
                <a:lnTo>
                  <a:pt x="225" y="224"/>
                </a:lnTo>
                <a:lnTo>
                  <a:pt x="212" y="228"/>
                </a:lnTo>
                <a:lnTo>
                  <a:pt x="207" y="231"/>
                </a:lnTo>
                <a:lnTo>
                  <a:pt x="201" y="233"/>
                </a:lnTo>
                <a:lnTo>
                  <a:pt x="194" y="235"/>
                </a:lnTo>
                <a:lnTo>
                  <a:pt x="188" y="237"/>
                </a:lnTo>
                <a:lnTo>
                  <a:pt x="143" y="233"/>
                </a:lnTo>
                <a:lnTo>
                  <a:pt x="107" y="226"/>
                </a:lnTo>
                <a:lnTo>
                  <a:pt x="80" y="218"/>
                </a:lnTo>
                <a:lnTo>
                  <a:pt x="59" y="209"/>
                </a:lnTo>
                <a:lnTo>
                  <a:pt x="45" y="199"/>
                </a:lnTo>
                <a:lnTo>
                  <a:pt x="36" y="191"/>
                </a:lnTo>
                <a:lnTo>
                  <a:pt x="31" y="184"/>
                </a:lnTo>
                <a:lnTo>
                  <a:pt x="31" y="180"/>
                </a:lnTo>
                <a:lnTo>
                  <a:pt x="39" y="166"/>
                </a:lnTo>
                <a:lnTo>
                  <a:pt x="50" y="154"/>
                </a:lnTo>
                <a:lnTo>
                  <a:pt x="64" y="144"/>
                </a:lnTo>
                <a:lnTo>
                  <a:pt x="79" y="135"/>
                </a:lnTo>
                <a:lnTo>
                  <a:pt x="96" y="127"/>
                </a:lnTo>
                <a:lnTo>
                  <a:pt x="113" y="121"/>
                </a:lnTo>
                <a:lnTo>
                  <a:pt x="130" y="116"/>
                </a:lnTo>
                <a:lnTo>
                  <a:pt x="147" y="114"/>
                </a:lnTo>
                <a:lnTo>
                  <a:pt x="163" y="113"/>
                </a:lnTo>
                <a:lnTo>
                  <a:pt x="180" y="112"/>
                </a:lnTo>
                <a:lnTo>
                  <a:pt x="197" y="112"/>
                </a:lnTo>
                <a:lnTo>
                  <a:pt x="216" y="112"/>
                </a:lnTo>
                <a:lnTo>
                  <a:pt x="233" y="113"/>
                </a:lnTo>
                <a:lnTo>
                  <a:pt x="252" y="114"/>
                </a:lnTo>
                <a:lnTo>
                  <a:pt x="269" y="115"/>
                </a:lnTo>
                <a:lnTo>
                  <a:pt x="285" y="116"/>
                </a:lnTo>
                <a:lnTo>
                  <a:pt x="300" y="119"/>
                </a:lnTo>
                <a:lnTo>
                  <a:pt x="314" y="120"/>
                </a:lnTo>
                <a:lnTo>
                  <a:pt x="326" y="122"/>
                </a:lnTo>
                <a:lnTo>
                  <a:pt x="338" y="123"/>
                </a:lnTo>
                <a:lnTo>
                  <a:pt x="346" y="124"/>
                </a:lnTo>
                <a:lnTo>
                  <a:pt x="353" y="126"/>
                </a:lnTo>
                <a:lnTo>
                  <a:pt x="358" y="127"/>
                </a:lnTo>
                <a:lnTo>
                  <a:pt x="359" y="127"/>
                </a:lnTo>
                <a:lnTo>
                  <a:pt x="345" y="119"/>
                </a:lnTo>
                <a:lnTo>
                  <a:pt x="329" y="112"/>
                </a:lnTo>
                <a:lnTo>
                  <a:pt x="310" y="105"/>
                </a:lnTo>
                <a:lnTo>
                  <a:pt x="288" y="99"/>
                </a:lnTo>
                <a:lnTo>
                  <a:pt x="265" y="93"/>
                </a:lnTo>
                <a:lnTo>
                  <a:pt x="241" y="90"/>
                </a:lnTo>
                <a:lnTo>
                  <a:pt x="216" y="88"/>
                </a:lnTo>
                <a:lnTo>
                  <a:pt x="190" y="86"/>
                </a:lnTo>
                <a:lnTo>
                  <a:pt x="164" y="88"/>
                </a:lnTo>
                <a:lnTo>
                  <a:pt x="137" y="90"/>
                </a:lnTo>
                <a:lnTo>
                  <a:pt x="111" y="94"/>
                </a:lnTo>
                <a:lnTo>
                  <a:pt x="87" y="101"/>
                </a:lnTo>
                <a:lnTo>
                  <a:pt x="62" y="111"/>
                </a:lnTo>
                <a:lnTo>
                  <a:pt x="39" y="123"/>
                </a:lnTo>
                <a:lnTo>
                  <a:pt x="20" y="138"/>
                </a:lnTo>
                <a:lnTo>
                  <a:pt x="1" y="156"/>
                </a:lnTo>
                <a:lnTo>
                  <a:pt x="0" y="171"/>
                </a:lnTo>
                <a:lnTo>
                  <a:pt x="1" y="184"/>
                </a:lnTo>
                <a:lnTo>
                  <a:pt x="6" y="197"/>
                </a:lnTo>
                <a:lnTo>
                  <a:pt x="13" y="209"/>
                </a:lnTo>
                <a:lnTo>
                  <a:pt x="21" y="220"/>
                </a:lnTo>
                <a:lnTo>
                  <a:pt x="31" y="229"/>
                </a:lnTo>
                <a:lnTo>
                  <a:pt x="42" y="239"/>
                </a:lnTo>
                <a:lnTo>
                  <a:pt x="53" y="247"/>
                </a:lnTo>
                <a:lnTo>
                  <a:pt x="60" y="251"/>
                </a:lnTo>
                <a:lnTo>
                  <a:pt x="68" y="256"/>
                </a:lnTo>
                <a:lnTo>
                  <a:pt x="77" y="259"/>
                </a:lnTo>
                <a:lnTo>
                  <a:pt x="87" y="263"/>
                </a:lnTo>
                <a:lnTo>
                  <a:pt x="96" y="265"/>
                </a:lnTo>
                <a:lnTo>
                  <a:pt x="106" y="269"/>
                </a:lnTo>
                <a:lnTo>
                  <a:pt x="117" y="271"/>
                </a:lnTo>
                <a:lnTo>
                  <a:pt x="128" y="273"/>
                </a:lnTo>
                <a:lnTo>
                  <a:pt x="122" y="278"/>
                </a:lnTo>
                <a:lnTo>
                  <a:pt x="115" y="282"/>
                </a:lnTo>
                <a:lnTo>
                  <a:pt x="110" y="288"/>
                </a:lnTo>
                <a:lnTo>
                  <a:pt x="104" y="293"/>
                </a:lnTo>
                <a:lnTo>
                  <a:pt x="98" y="299"/>
                </a:lnTo>
                <a:lnTo>
                  <a:pt x="91" y="305"/>
                </a:lnTo>
                <a:lnTo>
                  <a:pt x="86" y="311"/>
                </a:lnTo>
                <a:lnTo>
                  <a:pt x="79" y="318"/>
                </a:lnTo>
                <a:lnTo>
                  <a:pt x="73" y="324"/>
                </a:lnTo>
                <a:lnTo>
                  <a:pt x="68" y="330"/>
                </a:lnTo>
                <a:lnTo>
                  <a:pt x="62" y="335"/>
                </a:lnTo>
                <a:lnTo>
                  <a:pt x="57" y="342"/>
                </a:lnTo>
                <a:lnTo>
                  <a:pt x="52" y="349"/>
                </a:lnTo>
                <a:lnTo>
                  <a:pt x="47" y="356"/>
                </a:lnTo>
                <a:lnTo>
                  <a:pt x="44" y="365"/>
                </a:lnTo>
                <a:lnTo>
                  <a:pt x="42" y="375"/>
                </a:lnTo>
                <a:lnTo>
                  <a:pt x="44" y="393"/>
                </a:lnTo>
                <a:lnTo>
                  <a:pt x="49" y="412"/>
                </a:lnTo>
                <a:lnTo>
                  <a:pt x="54" y="429"/>
                </a:lnTo>
                <a:lnTo>
                  <a:pt x="62" y="445"/>
                </a:lnTo>
                <a:lnTo>
                  <a:pt x="69" y="453"/>
                </a:lnTo>
                <a:lnTo>
                  <a:pt x="77" y="462"/>
                </a:lnTo>
                <a:lnTo>
                  <a:pt x="88" y="470"/>
                </a:lnTo>
                <a:lnTo>
                  <a:pt x="98" y="478"/>
                </a:lnTo>
                <a:lnTo>
                  <a:pt x="109" y="486"/>
                </a:lnTo>
                <a:lnTo>
                  <a:pt x="121" y="495"/>
                </a:lnTo>
                <a:lnTo>
                  <a:pt x="134" y="503"/>
                </a:lnTo>
                <a:lnTo>
                  <a:pt x="148" y="510"/>
                </a:lnTo>
                <a:lnTo>
                  <a:pt x="164" y="516"/>
                </a:lnTo>
                <a:lnTo>
                  <a:pt x="181" y="523"/>
                </a:lnTo>
                <a:lnTo>
                  <a:pt x="198" y="529"/>
                </a:lnTo>
                <a:lnTo>
                  <a:pt x="216" y="534"/>
                </a:lnTo>
                <a:lnTo>
                  <a:pt x="233" y="537"/>
                </a:lnTo>
                <a:lnTo>
                  <a:pt x="252" y="539"/>
                </a:lnTo>
                <a:lnTo>
                  <a:pt x="268" y="541"/>
                </a:lnTo>
                <a:lnTo>
                  <a:pt x="285" y="539"/>
                </a:lnTo>
                <a:lnTo>
                  <a:pt x="306" y="537"/>
                </a:lnTo>
                <a:lnTo>
                  <a:pt x="329" y="534"/>
                </a:lnTo>
                <a:lnTo>
                  <a:pt x="352" y="530"/>
                </a:lnTo>
                <a:lnTo>
                  <a:pt x="376" y="526"/>
                </a:lnTo>
                <a:lnTo>
                  <a:pt x="400" y="521"/>
                </a:lnTo>
                <a:lnTo>
                  <a:pt x="426" y="515"/>
                </a:lnTo>
                <a:lnTo>
                  <a:pt x="450" y="508"/>
                </a:lnTo>
                <a:lnTo>
                  <a:pt x="474" y="501"/>
                </a:lnTo>
                <a:lnTo>
                  <a:pt x="498" y="495"/>
                </a:lnTo>
                <a:lnTo>
                  <a:pt x="521" y="486"/>
                </a:lnTo>
                <a:lnTo>
                  <a:pt x="543" y="477"/>
                </a:lnTo>
                <a:lnTo>
                  <a:pt x="564" y="467"/>
                </a:lnTo>
                <a:lnTo>
                  <a:pt x="583" y="456"/>
                </a:lnTo>
                <a:lnTo>
                  <a:pt x="601" y="446"/>
                </a:lnTo>
                <a:lnTo>
                  <a:pt x="616" y="435"/>
                </a:lnTo>
                <a:lnTo>
                  <a:pt x="628" y="422"/>
                </a:lnTo>
                <a:lnTo>
                  <a:pt x="639" y="409"/>
                </a:lnTo>
                <a:lnTo>
                  <a:pt x="648" y="395"/>
                </a:lnTo>
                <a:lnTo>
                  <a:pt x="657" y="382"/>
                </a:lnTo>
                <a:lnTo>
                  <a:pt x="664" y="367"/>
                </a:lnTo>
                <a:lnTo>
                  <a:pt x="669" y="352"/>
                </a:lnTo>
                <a:lnTo>
                  <a:pt x="670" y="335"/>
                </a:lnTo>
                <a:lnTo>
                  <a:pt x="668" y="319"/>
                </a:lnTo>
                <a:lnTo>
                  <a:pt x="662" y="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33.jp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ko.wikipedia.org/wiki/JSTL" TargetMode="External"/><Relationship Id="rId10" Type="http://schemas.openxmlformats.org/officeDocument/2006/relationships/hyperlink" Target="https://ko.wikipedia.org/wiki/%EC%9E%90%EC%B9%B4%EB%A5%B4%ED%83%80_%ED%94%84%EB%A1%9C%EC%A0%9D%ED%8A%B8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ko.wikipedia.org/wiki/HTML" TargetMode="External"/><Relationship Id="rId4" Type="http://schemas.openxmlformats.org/officeDocument/2006/relationships/hyperlink" Target="https://ko.wikipedia.org/wiki/%EC%9E%90%EB%B0%94_(%ED%94%84%EB%A1%9C%EA%B7%B8%EB%9E%98%EB%B0%8D_%EC%96%B8%EC%96%B4)" TargetMode="External"/><Relationship Id="rId9" Type="http://schemas.openxmlformats.org/officeDocument/2006/relationships/hyperlink" Target="https://ko.wikipedia.org/wiki/%EC%95%84%ED%8C%8C%EC%B9%98_%EC%8A%A4%ED%8A%B8%EB%9F%BF%EC%B8%A0" TargetMode="External"/><Relationship Id="rId5" Type="http://schemas.openxmlformats.org/officeDocument/2006/relationships/hyperlink" Target="https://ko.wikipedia.org/wiki/%EC%9B%B9_%EC%84%9C%EB%B2%84" TargetMode="External"/><Relationship Id="rId6" Type="http://schemas.openxmlformats.org/officeDocument/2006/relationships/hyperlink" Target="https://ko.wikipedia.org/wiki/%EC%9B%B9_%EB%B8%8C%EB%9D%BC%EC%9A%B0%EC%A0%80" TargetMode="External"/><Relationship Id="rId7" Type="http://schemas.openxmlformats.org/officeDocument/2006/relationships/hyperlink" Target="https://ko.wikipedia.org/wiki/%EC%84%9C%EB%B2%84_%EC%82%AC%EC%9D%B4%EB%93%9C_%EC%8A%A4%ED%81%AC%EB%A6%BD%ED%8A%B8_%EC%96%B8%EC%96%B4" TargetMode="External"/><Relationship Id="rId8" Type="http://schemas.openxmlformats.org/officeDocument/2006/relationships/hyperlink" Target="https://ko.wikipedia.org/wiki/%EC%9E%90%EB%B0%94_%EC%84%9C%EB%B8%94%EB%A6%B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500050" y="1255914"/>
            <a:ext cx="3728526" cy="954079"/>
            <a:chOff x="857224" y="1714494"/>
            <a:chExt cx="2906100" cy="552001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857224" y="1714494"/>
              <a:ext cx="29061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커피 주문 프로그램</a:t>
              </a:r>
              <a:endParaRPr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219169" y="2052895"/>
              <a:ext cx="2182200" cy="2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45720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  STARBUCKS</a:t>
              </a:r>
              <a:endParaRPr sz="1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90" name="Google Shape;90;p16"/>
          <p:cNvSpPr txBox="1"/>
          <p:nvPr/>
        </p:nvSpPr>
        <p:spPr>
          <a:xfrm>
            <a:off x="440263" y="4572350"/>
            <a:ext cx="38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권인석 문최희 이수현 조현태 최두용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324" name="Google Shape;324;p25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5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1" name="Google Shape;331;p25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2" name="Google Shape;332;p25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3" name="Google Shape;333;p25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4" name="Google Shape;334;p25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5" name="Google Shape;335;p25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336" name="Google Shape;336;p25"/>
          <p:cNvSpPr txBox="1"/>
          <p:nvPr/>
        </p:nvSpPr>
        <p:spPr>
          <a:xfrm>
            <a:off x="964400" y="572625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페이징 처리</a:t>
            </a:r>
            <a:endParaRPr sz="1800"/>
          </a:p>
        </p:txBody>
      </p:sp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25" y="954350"/>
            <a:ext cx="4147626" cy="19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075" y="2294175"/>
            <a:ext cx="4801949" cy="240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5"/>
          <p:cNvCxnSpPr/>
          <p:nvPr/>
        </p:nvCxnSpPr>
        <p:spPr>
          <a:xfrm rot="10800000">
            <a:off x="4219150" y="1456650"/>
            <a:ext cx="1065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5"/>
          <p:cNvSpPr txBox="1"/>
          <p:nvPr/>
        </p:nvSpPr>
        <p:spPr>
          <a:xfrm>
            <a:off x="5233925" y="1208575"/>
            <a:ext cx="3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DAO에서 게시물 개수를 받아옴</a:t>
            </a:r>
            <a:endParaRPr/>
          </a:p>
        </p:txBody>
      </p:sp>
      <p:cxnSp>
        <p:nvCxnSpPr>
          <p:cNvPr id="341" name="Google Shape;341;p25"/>
          <p:cNvCxnSpPr/>
          <p:nvPr/>
        </p:nvCxnSpPr>
        <p:spPr>
          <a:xfrm flipH="1" rot="10800000">
            <a:off x="2869100" y="3757150"/>
            <a:ext cx="1089000" cy="20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5"/>
          <p:cNvSpPr txBox="1"/>
          <p:nvPr/>
        </p:nvSpPr>
        <p:spPr>
          <a:xfrm>
            <a:off x="743025" y="3506025"/>
            <a:ext cx="24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IF문을 활용하여 받아온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게시물 개수로 페이징 처리.</a:t>
            </a:r>
            <a:endParaRPr/>
          </a:p>
        </p:txBody>
      </p:sp>
      <p:grpSp>
        <p:nvGrpSpPr>
          <p:cNvPr id="343" name="Google Shape;343;p25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344" name="Google Shape;344;p25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p25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61" name="Google Shape;361;p26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362" name="Google Shape;362;p26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p26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69" name="Google Shape;369;p26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70" name="Google Shape;370;p26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71" name="Google Shape;371;p26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73" name="Google Shape;373;p26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374" name="Google Shape;374;p26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search.jsp</a:t>
            </a:r>
            <a:endParaRPr sz="1800"/>
          </a:p>
        </p:txBody>
      </p:sp>
      <p:sp>
        <p:nvSpPr>
          <p:cNvPr id="375" name="Google Shape;375;p26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88" y="1292225"/>
            <a:ext cx="62769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260" y="1495176"/>
            <a:ext cx="7693365" cy="253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26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380" name="Google Shape;380;p26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26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87" name="Google Shape;387;p26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89" name="Google Shape;389;p26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90" name="Google Shape;390;p26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91" name="Google Shape;391;p26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13" y="3683025"/>
            <a:ext cx="50958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98" name="Google Shape;398;p27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399" name="Google Shape;399;p27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06" name="Google Shape;406;p27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07" name="Google Shape;407;p27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08" name="Google Shape;408;p27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09" name="Google Shape;409;p27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10" name="Google Shape;410;p27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411" name="Google Shape;411;p27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searchAction.jsp</a:t>
            </a:r>
            <a:endParaRPr sz="1800"/>
          </a:p>
        </p:txBody>
      </p:sp>
      <p:sp>
        <p:nvSpPr>
          <p:cNvPr id="412" name="Google Shape;412;p27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4" name="Google Shape;4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400" y="1647550"/>
            <a:ext cx="8075514" cy="208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7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416" name="Google Shape;416;p27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27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24" name="Google Shape;424;p27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26" name="Google Shape;426;p27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27" name="Google Shape;427;p27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33" name="Google Shape;433;p28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434" name="Google Shape;434;p28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28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41" name="Google Shape;441;p28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42" name="Google Shape;442;p28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43" name="Google Shape;443;p28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45" name="Google Shape;445;p28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446" name="Google Shape;446;p28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search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447" name="Google Shape;447;p28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6054625" cy="3505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28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451" name="Google Shape;451;p28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28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58" name="Google Shape;458;p28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59" name="Google Shape;459;p28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60" name="Google Shape;460;p28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61" name="Google Shape;461;p28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62" name="Google Shape;462;p28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68" name="Google Shape;468;p29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469" name="Google Shape;469;p29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29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76" name="Google Shape;476;p29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77" name="Google Shape;477;p29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78" name="Google Shape;478;p29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79" name="Google Shape;479;p29"/>
            <p:cNvSpPr txBox="1"/>
            <p:nvPr/>
          </p:nvSpPr>
          <p:spPr>
            <a:xfrm>
              <a:off x="195224" y="176240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80" name="Google Shape;480;p29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481" name="Google Shape;481;p29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Order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482" name="Google Shape;482;p29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4" name="Google Shape;4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688" y="1145850"/>
            <a:ext cx="6054626" cy="336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75" y="955125"/>
            <a:ext cx="7577275" cy="3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0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프로젝트: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회원 가입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91" name="Google Shape;491;p30"/>
          <p:cNvGrpSpPr/>
          <p:nvPr/>
        </p:nvGrpSpPr>
        <p:grpSpPr>
          <a:xfrm>
            <a:off x="142843" y="620542"/>
            <a:ext cx="631081" cy="1673629"/>
            <a:chOff x="142843" y="620542"/>
            <a:chExt cx="631081" cy="1673629"/>
          </a:xfrm>
        </p:grpSpPr>
        <p:sp>
          <p:nvSpPr>
            <p:cNvPr id="492" name="Google Shape;492;p30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30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99" name="Google Shape;499;p30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00" name="Google Shape;500;p30"/>
            <p:cNvSpPr txBox="1"/>
            <p:nvPr/>
          </p:nvSpPr>
          <p:spPr>
            <a:xfrm>
              <a:off x="195225" y="1191475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01" name="Google Shape;501;p30"/>
            <p:cNvSpPr txBox="1"/>
            <p:nvPr/>
          </p:nvSpPr>
          <p:spPr>
            <a:xfrm>
              <a:off x="142850" y="148868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02" name="Google Shape;502;p30"/>
            <p:cNvSpPr txBox="1"/>
            <p:nvPr/>
          </p:nvSpPr>
          <p:spPr>
            <a:xfrm>
              <a:off x="195224" y="1762400"/>
              <a:ext cx="578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03" name="Google Shape;503;p30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504" name="Google Shape;504;p30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sign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505" name="Google Shape;505;p30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0"/>
          <p:cNvSpPr txBox="1"/>
          <p:nvPr/>
        </p:nvSpPr>
        <p:spPr>
          <a:xfrm>
            <a:off x="5716225" y="4540750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아이디 중복 체크</a:t>
            </a:r>
            <a:endParaRPr/>
          </a:p>
        </p:txBody>
      </p:sp>
      <p:sp>
        <p:nvSpPr>
          <p:cNvPr id="507" name="Google Shape;507;p30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8" name="Google Shape;5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88" y="1465275"/>
            <a:ext cx="67532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프로젝트: 회원 가입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idcheckForm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515" name="Google Shape;515;p31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 txBox="1"/>
          <p:nvPr/>
        </p:nvSpPr>
        <p:spPr>
          <a:xfrm>
            <a:off x="5716225" y="4540750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아이디 중복 체크</a:t>
            </a:r>
            <a:endParaRPr/>
          </a:p>
        </p:txBody>
      </p:sp>
      <p:sp>
        <p:nvSpPr>
          <p:cNvPr id="517" name="Google Shape;517;p31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8" name="Google Shape;5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5915025" cy="178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1"/>
          <p:cNvGrpSpPr/>
          <p:nvPr/>
        </p:nvGrpSpPr>
        <p:grpSpPr>
          <a:xfrm>
            <a:off x="142843" y="620542"/>
            <a:ext cx="631081" cy="1673629"/>
            <a:chOff x="142843" y="620542"/>
            <a:chExt cx="631081" cy="1673629"/>
          </a:xfrm>
        </p:grpSpPr>
        <p:sp>
          <p:nvSpPr>
            <p:cNvPr id="520" name="Google Shape;520;p31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31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27" name="Google Shape;527;p31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28" name="Google Shape;528;p31"/>
            <p:cNvSpPr txBox="1"/>
            <p:nvPr/>
          </p:nvSpPr>
          <p:spPr>
            <a:xfrm>
              <a:off x="195225" y="1191475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29" name="Google Shape;529;p31"/>
            <p:cNvSpPr txBox="1"/>
            <p:nvPr/>
          </p:nvSpPr>
          <p:spPr>
            <a:xfrm>
              <a:off x="142850" y="148868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30" name="Google Shape;530;p31"/>
            <p:cNvSpPr txBox="1"/>
            <p:nvPr/>
          </p:nvSpPr>
          <p:spPr>
            <a:xfrm>
              <a:off x="195224" y="1762400"/>
              <a:ext cx="578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31" name="Google Shape;531;p31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프로젝트: 회원 가입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37" name="Google Shape;537;p32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idcheckAction.jsp</a:t>
            </a:r>
            <a:endParaRPr sz="1800"/>
          </a:p>
        </p:txBody>
      </p:sp>
      <p:sp>
        <p:nvSpPr>
          <p:cNvPr id="538" name="Google Shape;538;p32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2"/>
          <p:cNvSpPr txBox="1"/>
          <p:nvPr/>
        </p:nvSpPr>
        <p:spPr>
          <a:xfrm>
            <a:off x="5716225" y="4540750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아이디 중복 체크</a:t>
            </a:r>
            <a:endParaRPr/>
          </a:p>
        </p:txBody>
      </p:sp>
      <p:sp>
        <p:nvSpPr>
          <p:cNvPr id="540" name="Google Shape;540;p32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1" name="Google Shape;5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5380049" cy="30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800" y="1083771"/>
            <a:ext cx="5862613" cy="3771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32"/>
          <p:cNvGrpSpPr/>
          <p:nvPr/>
        </p:nvGrpSpPr>
        <p:grpSpPr>
          <a:xfrm>
            <a:off x="142843" y="620542"/>
            <a:ext cx="631081" cy="1673629"/>
            <a:chOff x="142843" y="620542"/>
            <a:chExt cx="631081" cy="1673629"/>
          </a:xfrm>
        </p:grpSpPr>
        <p:sp>
          <p:nvSpPr>
            <p:cNvPr id="544" name="Google Shape;544;p32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32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52" name="Google Shape;552;p32"/>
            <p:cNvSpPr txBox="1"/>
            <p:nvPr/>
          </p:nvSpPr>
          <p:spPr>
            <a:xfrm>
              <a:off x="195225" y="1191475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53" name="Google Shape;553;p32"/>
            <p:cNvSpPr txBox="1"/>
            <p:nvPr/>
          </p:nvSpPr>
          <p:spPr>
            <a:xfrm>
              <a:off x="142850" y="148868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195224" y="1762400"/>
              <a:ext cx="578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55" name="Google Shape;555;p32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3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프로젝트: 회원 가입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61" name="Google Shape;561;p33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sign</a:t>
            </a:r>
            <a:r>
              <a:rPr lang="en-US" sz="1800"/>
              <a:t>Action.jsp</a:t>
            </a:r>
            <a:endParaRPr sz="1800"/>
          </a:p>
        </p:txBody>
      </p:sp>
      <p:sp>
        <p:nvSpPr>
          <p:cNvPr id="562" name="Google Shape;562;p33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3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4" name="Google Shape;5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850" y="1181225"/>
            <a:ext cx="5402849" cy="360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33"/>
          <p:cNvGrpSpPr/>
          <p:nvPr/>
        </p:nvGrpSpPr>
        <p:grpSpPr>
          <a:xfrm>
            <a:off x="142843" y="620542"/>
            <a:ext cx="631081" cy="1673629"/>
            <a:chOff x="142843" y="620542"/>
            <a:chExt cx="631081" cy="1673629"/>
          </a:xfrm>
        </p:grpSpPr>
        <p:sp>
          <p:nvSpPr>
            <p:cNvPr id="566" name="Google Shape;566;p33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2" name="Google Shape;572;p33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73" name="Google Shape;573;p33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74" name="Google Shape;574;p33"/>
            <p:cNvSpPr txBox="1"/>
            <p:nvPr/>
          </p:nvSpPr>
          <p:spPr>
            <a:xfrm>
              <a:off x="195225" y="1191475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75" name="Google Shape;575;p33"/>
            <p:cNvSpPr txBox="1"/>
            <p:nvPr/>
          </p:nvSpPr>
          <p:spPr>
            <a:xfrm>
              <a:off x="142850" y="148868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76" name="Google Shape;576;p33"/>
            <p:cNvSpPr txBox="1"/>
            <p:nvPr/>
          </p:nvSpPr>
          <p:spPr>
            <a:xfrm>
              <a:off x="195224" y="1762400"/>
              <a:ext cx="578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77" name="Google Shape;577;p33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프로젝트: 회원 가입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83" name="Google Shape;583;p34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signAction.jsp</a:t>
            </a:r>
            <a:endParaRPr sz="1800"/>
          </a:p>
        </p:txBody>
      </p:sp>
      <p:sp>
        <p:nvSpPr>
          <p:cNvPr id="584" name="Google Shape;584;p34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4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125" y="2465625"/>
            <a:ext cx="5822573" cy="20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150" y="1289775"/>
            <a:ext cx="8788251" cy="8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125" y="1544626"/>
            <a:ext cx="8430575" cy="25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4"/>
          <p:cNvGrpSpPr/>
          <p:nvPr/>
        </p:nvGrpSpPr>
        <p:grpSpPr>
          <a:xfrm>
            <a:off x="142843" y="620542"/>
            <a:ext cx="631081" cy="1673629"/>
            <a:chOff x="142843" y="620542"/>
            <a:chExt cx="631081" cy="1673629"/>
          </a:xfrm>
        </p:grpSpPr>
        <p:sp>
          <p:nvSpPr>
            <p:cNvPr id="590" name="Google Shape;590;p34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6" name="Google Shape;596;p34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97" name="Google Shape;597;p34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98" name="Google Shape;598;p34"/>
            <p:cNvSpPr txBox="1"/>
            <p:nvPr/>
          </p:nvSpPr>
          <p:spPr>
            <a:xfrm>
              <a:off x="195225" y="1191475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599" name="Google Shape;599;p34"/>
            <p:cNvSpPr txBox="1"/>
            <p:nvPr/>
          </p:nvSpPr>
          <p:spPr>
            <a:xfrm>
              <a:off x="142850" y="148868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00" name="Google Shape;600;p34"/>
            <p:cNvSpPr txBox="1"/>
            <p:nvPr/>
          </p:nvSpPr>
          <p:spPr>
            <a:xfrm>
              <a:off x="195224" y="1762400"/>
              <a:ext cx="578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01" name="Google Shape;601;p34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571472" y="3143254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01.</a:t>
            </a: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957369" y="3143254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02.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343266" y="3143254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 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729163" y="3143254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03-2. 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115060" y="3143254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500958" y="3143254"/>
            <a:ext cx="10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04. 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71475" y="3481800"/>
            <a:ext cx="101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 팀 구성 및 역할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957375" y="3481800"/>
            <a:ext cx="86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 수행관련 이론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343275" y="3481800"/>
            <a:ext cx="93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메인화면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729148" y="34818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회원가입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115062" y="3481800"/>
            <a:ext cx="86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로그인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500925" y="3481800"/>
            <a:ext cx="86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자체평가 의견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5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607" name="Google Shape;607;p35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608" name="Google Shape;608;p35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35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15" name="Google Shape;615;p35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16" name="Google Shape;616;p35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17" name="Google Shape;617;p35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18" name="Google Shape;618;p35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19" name="Google Shape;619;p35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620" name="Google Shape;620;p35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</a:t>
            </a:r>
            <a:r>
              <a:rPr lang="en-US" sz="1800"/>
              <a:t>ogin.jsp</a:t>
            </a:r>
            <a:endParaRPr sz="1800"/>
          </a:p>
        </p:txBody>
      </p:sp>
      <p:sp>
        <p:nvSpPr>
          <p:cNvPr id="621" name="Google Shape;621;p35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3" name="Google Shape;6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186725"/>
            <a:ext cx="4778800" cy="370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963" y="1083763"/>
            <a:ext cx="70199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30" name="Google Shape;630;p36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loginAction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631" name="Google Shape;631;p36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3" name="Google Shape;6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558165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100" y="833798"/>
            <a:ext cx="6530299" cy="406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36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636" name="Google Shape;636;p36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36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43" name="Google Shape;643;p36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44" name="Google Shape;644;p36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45" name="Google Shape;645;p36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46" name="Google Shape;646;p36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47" name="Google Shape;647;p36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7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53" name="Google Shape;653;p37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loginAction.jsp</a:t>
            </a:r>
            <a:endParaRPr sz="1800"/>
          </a:p>
        </p:txBody>
      </p:sp>
      <p:sp>
        <p:nvSpPr>
          <p:cNvPr id="654" name="Google Shape;654;p37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00" y="1512696"/>
            <a:ext cx="6111810" cy="25445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7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658" name="Google Shape;658;p37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37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65" name="Google Shape;665;p37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66" name="Google Shape;666;p37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67" name="Google Shape;667;p37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68" name="Google Shape;668;p37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69" name="Google Shape;669;p37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8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75" name="Google Shape;675;p38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logout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676" name="Google Shape;676;p38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00" y="1322725"/>
            <a:ext cx="4000500" cy="90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38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680" name="Google Shape;680;p38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38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87" name="Google Shape;687;p38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89" name="Google Shape;689;p38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90" name="Google Shape;690;p38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91" name="Google Shape;691;p38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9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97" name="Google Shape;697;p39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Update.</a:t>
            </a:r>
            <a:r>
              <a:rPr lang="en-US" sz="1800"/>
              <a:t>jsp</a:t>
            </a:r>
            <a:endParaRPr sz="1800"/>
          </a:p>
        </p:txBody>
      </p:sp>
      <p:sp>
        <p:nvSpPr>
          <p:cNvPr id="698" name="Google Shape;698;p39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0" name="Google Shape;7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00" y="1004650"/>
            <a:ext cx="7568299" cy="3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775" y="1832425"/>
            <a:ext cx="7232751" cy="258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39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703" name="Google Shape;703;p39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39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10" name="Google Shape;710;p39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11" name="Google Shape;711;p39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12" name="Google Shape;712;p39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13" name="Google Shape;713;p39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14" name="Google Shape;714;p39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Delete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721" name="Google Shape;721;p40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3" name="Google Shape;7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6054626" cy="2865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Google Shape;724;p40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725" name="Google Shape;725;p40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40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32" name="Google Shape;732;p40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33" name="Google Shape;733;p40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34" name="Google Shape;734;p40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35" name="Google Shape;735;p40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36" name="Google Shape;736;p40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1"/>
          <p:cNvSpPr txBox="1"/>
          <p:nvPr/>
        </p:nvSpPr>
        <p:spPr>
          <a:xfrm>
            <a:off x="691348" y="-25"/>
            <a:ext cx="61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03-3. 프로젝트: 로그인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42" name="Google Shape;742;p41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DeleteAction</a:t>
            </a:r>
            <a:r>
              <a:rPr lang="en-US" sz="1800"/>
              <a:t>.jsp</a:t>
            </a:r>
            <a:endParaRPr sz="1800"/>
          </a:p>
        </p:txBody>
      </p:sp>
      <p:sp>
        <p:nvSpPr>
          <p:cNvPr id="743" name="Google Shape;743;p41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1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5" name="Google Shape;7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1386400"/>
            <a:ext cx="60388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775" y="669851"/>
            <a:ext cx="6038851" cy="426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41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748" name="Google Shape;748;p41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142843" y="1790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p41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55" name="Google Shape;755;p41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56" name="Google Shape;756;p41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57" name="Google Shape;757;p41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58" name="Google Shape;758;p41"/>
            <p:cNvSpPr txBox="1"/>
            <p:nvPr/>
          </p:nvSpPr>
          <p:spPr>
            <a:xfrm>
              <a:off x="142849" y="1762413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59" name="Google Shape;759;p41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2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04. 자체평가 의견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65" name="Google Shape;765;p42"/>
          <p:cNvSpPr txBox="1"/>
          <p:nvPr/>
        </p:nvSpPr>
        <p:spPr>
          <a:xfrm>
            <a:off x="6197475" y="620550"/>
            <a:ext cx="16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보완할 점</a:t>
            </a:r>
            <a:endParaRPr sz="21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2168775" y="620550"/>
            <a:ext cx="137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배운</a:t>
            </a:r>
            <a:r>
              <a:rPr lang="en-US" sz="21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점</a:t>
            </a:r>
            <a:endParaRPr sz="21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67" name="Google Shape;767;p42"/>
          <p:cNvSpPr txBox="1"/>
          <p:nvPr/>
        </p:nvSpPr>
        <p:spPr>
          <a:xfrm>
            <a:off x="1046525" y="1520425"/>
            <a:ext cx="3372300" cy="954300"/>
          </a:xfrm>
          <a:prstGeom prst="rect">
            <a:avLst/>
          </a:prstGeom>
          <a:noFill/>
          <a:ln cap="flat" cmpd="sng" w="9525">
            <a:solidFill>
              <a:srgbClr val="482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DAO, DTO에 대해서 조금 더 알 수 있었음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JSP 기능의 구조를 배울 수 있었음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프로그램의 전체적인 구조를 파악할 수 있는 실력을 길렀음</a:t>
            </a:r>
            <a:endParaRPr sz="1100"/>
          </a:p>
        </p:txBody>
      </p:sp>
      <p:sp>
        <p:nvSpPr>
          <p:cNvPr id="768" name="Google Shape;768;p42"/>
          <p:cNvSpPr txBox="1"/>
          <p:nvPr/>
        </p:nvSpPr>
        <p:spPr>
          <a:xfrm>
            <a:off x="5175275" y="1520425"/>
            <a:ext cx="3372300" cy="1590000"/>
          </a:xfrm>
          <a:prstGeom prst="rect">
            <a:avLst/>
          </a:prstGeom>
          <a:noFill/>
          <a:ln cap="flat" cmpd="sng" w="9525">
            <a:solidFill>
              <a:srgbClr val="482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포장, 배달 선택 기능을 넣어서 회원 주소 DB를 활용할 수 있었으면 좋았을 것 같음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주문하기 기능을 실행하면 주문내역 창이 바로 뜨는데, 이 상태에서 홈으로 돌아간 후 주문내역을 누르면 해당 아이디의 주문내역을 불러오지 못함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카카오 계정 로그인 API를 사용하여 구현해보고 싶음</a:t>
            </a:r>
            <a:endParaRPr sz="1100"/>
          </a:p>
        </p:txBody>
      </p:sp>
      <p:cxnSp>
        <p:nvCxnSpPr>
          <p:cNvPr id="769" name="Google Shape;769;p42"/>
          <p:cNvCxnSpPr/>
          <p:nvPr/>
        </p:nvCxnSpPr>
        <p:spPr>
          <a:xfrm>
            <a:off x="4796825" y="15204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42"/>
          <p:cNvCxnSpPr/>
          <p:nvPr/>
        </p:nvCxnSpPr>
        <p:spPr>
          <a:xfrm>
            <a:off x="4796825" y="18252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42"/>
          <p:cNvCxnSpPr/>
          <p:nvPr/>
        </p:nvCxnSpPr>
        <p:spPr>
          <a:xfrm>
            <a:off x="4796825" y="21294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42"/>
          <p:cNvCxnSpPr/>
          <p:nvPr/>
        </p:nvCxnSpPr>
        <p:spPr>
          <a:xfrm>
            <a:off x="4796825" y="24162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42"/>
          <p:cNvCxnSpPr/>
          <p:nvPr/>
        </p:nvCxnSpPr>
        <p:spPr>
          <a:xfrm>
            <a:off x="4796825" y="27210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42"/>
          <p:cNvCxnSpPr/>
          <p:nvPr/>
        </p:nvCxnSpPr>
        <p:spPr>
          <a:xfrm>
            <a:off x="4796825" y="30252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4796825" y="32897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4796825" y="35945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42"/>
          <p:cNvCxnSpPr/>
          <p:nvPr/>
        </p:nvCxnSpPr>
        <p:spPr>
          <a:xfrm>
            <a:off x="4796825" y="38987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42"/>
          <p:cNvCxnSpPr/>
          <p:nvPr/>
        </p:nvCxnSpPr>
        <p:spPr>
          <a:xfrm>
            <a:off x="4796825" y="4202925"/>
            <a:ext cx="0" cy="1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9" name="Google Shape;779;p42"/>
          <p:cNvGrpSpPr/>
          <p:nvPr/>
        </p:nvGrpSpPr>
        <p:grpSpPr>
          <a:xfrm>
            <a:off x="120718" y="620542"/>
            <a:ext cx="622307" cy="1689104"/>
            <a:chOff x="120718" y="620542"/>
            <a:chExt cx="622307" cy="1689104"/>
          </a:xfrm>
        </p:grpSpPr>
        <p:sp>
          <p:nvSpPr>
            <p:cNvPr id="780" name="Google Shape;780;p42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42850" y="12144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20718" y="2063357"/>
              <a:ext cx="5478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0718" y="1786209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42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87" name="Google Shape;787;p42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88" name="Google Shape;788;p42"/>
            <p:cNvSpPr txBox="1"/>
            <p:nvPr/>
          </p:nvSpPr>
          <p:spPr>
            <a:xfrm>
              <a:off x="178557" y="118676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89" name="Google Shape;789;p42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90" name="Google Shape;790;p42"/>
            <p:cNvSpPr txBox="1"/>
            <p:nvPr/>
          </p:nvSpPr>
          <p:spPr>
            <a:xfrm>
              <a:off x="120724" y="1770138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791" name="Google Shape;791;p42"/>
            <p:cNvSpPr txBox="1"/>
            <p:nvPr/>
          </p:nvSpPr>
          <p:spPr>
            <a:xfrm>
              <a:off x="192132" y="206334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3237900" y="1986750"/>
            <a:ext cx="266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THANK YOU</a:t>
            </a:r>
            <a:endParaRPr sz="32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01.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프로젝트 팀 구성  및 역할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12" name="Google Shape;112;p18"/>
          <p:cNvGrpSpPr/>
          <p:nvPr/>
        </p:nvGrpSpPr>
        <p:grpSpPr>
          <a:xfrm>
            <a:off x="142843" y="620542"/>
            <a:ext cx="652680" cy="1673550"/>
            <a:chOff x="142843" y="620542"/>
            <a:chExt cx="652680" cy="1673550"/>
          </a:xfrm>
        </p:grpSpPr>
        <p:sp>
          <p:nvSpPr>
            <p:cNvPr id="113" name="Google Shape;113;p18"/>
            <p:cNvSpPr/>
            <p:nvPr/>
          </p:nvSpPr>
          <p:spPr>
            <a:xfrm>
              <a:off x="142844" y="642924"/>
              <a:ext cx="5715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42843" y="1214428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195232" y="906008"/>
              <a:ext cx="4764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195224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125" name="Google Shape;125;p18"/>
          <p:cNvSpPr/>
          <p:nvPr/>
        </p:nvSpPr>
        <p:spPr>
          <a:xfrm>
            <a:off x="1524100" y="1648600"/>
            <a:ext cx="2405700" cy="2405700"/>
          </a:xfrm>
          <a:prstGeom prst="rect">
            <a:avLst/>
          </a:prstGeom>
          <a:solidFill>
            <a:srgbClr val="03704B"/>
          </a:solidFill>
          <a:ln cap="flat" cmpd="sng" w="28575">
            <a:solidFill>
              <a:srgbClr val="482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386825" y="1648600"/>
            <a:ext cx="2405700" cy="2405700"/>
          </a:xfrm>
          <a:prstGeom prst="rect">
            <a:avLst/>
          </a:prstGeom>
          <a:solidFill>
            <a:srgbClr val="03704B"/>
          </a:solidFill>
          <a:ln cap="flat" cmpd="sng" w="28575">
            <a:solidFill>
              <a:srgbClr val="482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768450" y="2297350"/>
            <a:ext cx="191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문최희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권인석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564125" y="1989550"/>
            <a:ext cx="2051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이수현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조현태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최두용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471300" y="994700"/>
            <a:ext cx="251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DB - JAVA</a:t>
            </a:r>
            <a:endParaRPr sz="3000"/>
          </a:p>
        </p:txBody>
      </p:sp>
      <p:sp>
        <p:nvSpPr>
          <p:cNvPr id="130" name="Google Shape;130;p18"/>
          <p:cNvSpPr txBox="1"/>
          <p:nvPr/>
        </p:nvSpPr>
        <p:spPr>
          <a:xfrm>
            <a:off x="5631175" y="994688"/>
            <a:ext cx="191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JSP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691351" y="-25"/>
            <a:ext cx="751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02. 프로젝트 수행관련 이론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    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(JSP)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   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36" name="Google Shape;136;p19"/>
          <p:cNvGrpSpPr/>
          <p:nvPr/>
        </p:nvGrpSpPr>
        <p:grpSpPr>
          <a:xfrm>
            <a:off x="142843" y="620542"/>
            <a:ext cx="600181" cy="1673629"/>
            <a:chOff x="142843" y="620542"/>
            <a:chExt cx="600181" cy="1673629"/>
          </a:xfrm>
        </p:grpSpPr>
        <p:sp>
          <p:nvSpPr>
            <p:cNvPr id="137" name="Google Shape;137;p19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42850" y="92867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42843" y="1214428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195224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195224" y="1762400"/>
              <a:ext cx="54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48" name="Google Shape;148;p19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149" name="Google Shape;149;p19"/>
          <p:cNvSpPr txBox="1"/>
          <p:nvPr/>
        </p:nvSpPr>
        <p:spPr>
          <a:xfrm>
            <a:off x="995400" y="805125"/>
            <a:ext cx="55209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자바 서버 페이지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(JavaServer Page, </a:t>
            </a: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JSP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)는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내에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자바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코드를 삽입하여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웹 서버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에서 동적으로 웹 페이지를 생성하여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웹 브라우저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에 돌려주는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서버 사이드 스크립트 언어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이다.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자바 서버 페이지는 실행시에는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자바 서블릿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으로 변환된 후 실행되므로 서블릿과 거의 유사하다고 볼 수 있다. 하지만, 서블릿과는 달리 HTML 표준에 따라 작성되므로 웹 디자인하기에 편리하다.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아파치 스트럿츠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나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자카르타 프로젝트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JSTL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등의 JSP 태그 라이브러리를 사용하는 경우에는 자바 코딩없이 태그만으로 간략히 기술이 가능하므로 생산성을 높일 수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58800" y="1255625"/>
            <a:ext cx="2462125" cy="28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/>
        </p:nvSpPr>
        <p:spPr>
          <a:xfrm>
            <a:off x="691350" y="-25"/>
            <a:ext cx="744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02. 프로젝트 수행관련 이론     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(Tomcat)</a:t>
            </a:r>
            <a:endParaRPr sz="2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142843" y="620542"/>
            <a:ext cx="600181" cy="1673629"/>
            <a:chOff x="142843" y="620542"/>
            <a:chExt cx="600181" cy="1673629"/>
          </a:xfrm>
        </p:grpSpPr>
        <p:sp>
          <p:nvSpPr>
            <p:cNvPr id="157" name="Google Shape;157;p20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42850" y="92867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142843" y="1214428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65" name="Google Shape;165;p20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195224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600" y="1629425"/>
            <a:ext cx="5909850" cy="3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1520350" y="738025"/>
            <a:ext cx="6962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Tomcat(톰캣)은 WEB/WAS의 기능을 가진 자바 어플리케이션입니다.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WAS는 자바로 만들어진 JSP와 Servlet을 구동하기 위한 서블릿 컨테이너 역할을 수행합니다.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컨테이너란 JSP를 서블릿으로 바꿔서 실행해주는 역할과, 서블릿의 생명주기를 관리하며 웹 환경에서 서블릿이 구동 될 수 있도록 해주는 프로그램입니다. WAS에서는 여러 개의 컨테이너를 구성해서 각각 독립적인 서비스로 구동시키는 것도 가능합니다.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482575" y="1773225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Tomcat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142843" y="620542"/>
            <a:ext cx="600181" cy="1673629"/>
            <a:chOff x="142843" y="620542"/>
            <a:chExt cx="600181" cy="1673629"/>
          </a:xfrm>
        </p:grpSpPr>
        <p:sp>
          <p:nvSpPr>
            <p:cNvPr id="173" name="Google Shape;173;p20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42850" y="92867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42843" y="1214428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81" name="Google Shape;181;p20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82" name="Google Shape;182;p20"/>
            <p:cNvSpPr txBox="1"/>
            <p:nvPr/>
          </p:nvSpPr>
          <p:spPr>
            <a:xfrm>
              <a:off x="195224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195224" y="1762400"/>
              <a:ext cx="54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90" name="Google Shape;190;p21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191" name="Google Shape;191;p21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98" name="Google Shape;198;p21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02" name="Google Shape;202;p21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5" y="1077400"/>
            <a:ext cx="59721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874000" y="612800"/>
            <a:ext cx="31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Home.jsp</a:t>
            </a:r>
            <a:endParaRPr sz="1800"/>
          </a:p>
        </p:txBody>
      </p:sp>
      <p:sp>
        <p:nvSpPr>
          <p:cNvPr id="205" name="Google Shape;205;p21"/>
          <p:cNvSpPr txBox="1"/>
          <p:nvPr/>
        </p:nvSpPr>
        <p:spPr>
          <a:xfrm>
            <a:off x="6925500" y="1077400"/>
            <a:ext cx="188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프로그램 시작 jsp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서치 세션 제거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main_jsp 실행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11" name="Google Shape;211;p22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212" name="Google Shape;212;p22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19" name="Google Shape;219;p22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50" y="1008800"/>
            <a:ext cx="4476250" cy="38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964400" y="572625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main_jsp.jsp</a:t>
            </a:r>
            <a:endParaRPr sz="1800"/>
          </a:p>
        </p:txBody>
      </p:sp>
      <p:sp>
        <p:nvSpPr>
          <p:cNvPr id="226" name="Google Shape;226;p22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5544125" y="1597325"/>
            <a:ext cx="283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스타벅스 이미지 출력, search세션의 여부에 따라 jsp실행</a:t>
            </a:r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229" name="Google Shape;229;p22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38" name="Google Shape;238;p22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40" name="Google Shape;240;p22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</a:t>
            </a: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프로젝트: 메인화면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46" name="Google Shape;246;p23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247" name="Google Shape;247;p23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23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4" name="Google Shape;254;p23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5" name="Google Shape;255;p23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6" name="Google Shape;256;p23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8" name="Google Shape;258;p23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259" name="Google Shape;259;p23"/>
          <p:cNvSpPr txBox="1"/>
          <p:nvPr/>
        </p:nvSpPr>
        <p:spPr>
          <a:xfrm>
            <a:off x="964400" y="572625"/>
            <a:ext cx="57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paging.jsp</a:t>
            </a:r>
            <a:endParaRPr sz="1800"/>
          </a:p>
        </p:txBody>
      </p:sp>
      <p:sp>
        <p:nvSpPr>
          <p:cNvPr id="260" name="Google Shape;260;p23"/>
          <p:cNvSpPr txBox="1"/>
          <p:nvPr/>
        </p:nvSpPr>
        <p:spPr>
          <a:xfrm>
            <a:off x="5826625" y="833800"/>
            <a:ext cx="2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5716225" y="4540750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아이디 중복 체크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7102450" y="3626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중복체크 dao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73" y="1133050"/>
            <a:ext cx="7399774" cy="3099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3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265" name="Google Shape;265;p23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23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73" name="Google Shape;273;p23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74" name="Google Shape;274;p23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76" name="Google Shape;276;p23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04B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691348" y="-25"/>
            <a:ext cx="61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03-1. 프로젝트 수행절차 및 방법</a:t>
            </a:r>
            <a:endParaRPr sz="2800">
              <a:solidFill>
                <a:srgbClr val="482917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82" name="Google Shape;282;p24"/>
          <p:cNvGrpSpPr/>
          <p:nvPr/>
        </p:nvGrpSpPr>
        <p:grpSpPr>
          <a:xfrm>
            <a:off x="142843" y="620542"/>
            <a:ext cx="600182" cy="1673629"/>
            <a:chOff x="142843" y="620542"/>
            <a:chExt cx="600182" cy="1673629"/>
          </a:xfrm>
        </p:grpSpPr>
        <p:sp>
          <p:nvSpPr>
            <p:cNvPr id="283" name="Google Shape;283;p24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24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90" name="Google Shape;290;p24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91" name="Google Shape;291;p24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92" name="Google Shape;292;p24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>
              <a:off x="195232" y="1762406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05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94" name="Google Shape;294;p24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06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295" name="Google Shape;295;p24"/>
          <p:cNvSpPr txBox="1"/>
          <p:nvPr/>
        </p:nvSpPr>
        <p:spPr>
          <a:xfrm>
            <a:off x="964400" y="572625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페이징 DAO</a:t>
            </a:r>
            <a:endParaRPr sz="1800"/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88" y="937925"/>
            <a:ext cx="4309726" cy="1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 b="2666" l="1293" r="0" t="0"/>
          <a:stretch/>
        </p:blipFill>
        <p:spPr>
          <a:xfrm>
            <a:off x="924200" y="2802125"/>
            <a:ext cx="4309725" cy="21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5">
            <a:alphaModFix/>
          </a:blip>
          <a:srcRect b="0" l="0" r="2315" t="0"/>
          <a:stretch/>
        </p:blipFill>
        <p:spPr>
          <a:xfrm>
            <a:off x="5352925" y="2802125"/>
            <a:ext cx="3603175" cy="209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4"/>
          <p:cNvCxnSpPr/>
          <p:nvPr/>
        </p:nvCxnSpPr>
        <p:spPr>
          <a:xfrm flipH="1">
            <a:off x="4751850" y="1054825"/>
            <a:ext cx="11049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4"/>
          <p:cNvSpPr txBox="1"/>
          <p:nvPr/>
        </p:nvSpPr>
        <p:spPr>
          <a:xfrm>
            <a:off x="5856750" y="859825"/>
            <a:ext cx="23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글 개수를 계산하는 쿼리</a:t>
            </a:r>
            <a:endParaRPr/>
          </a:p>
        </p:txBody>
      </p:sp>
      <p:cxnSp>
        <p:nvCxnSpPr>
          <p:cNvPr id="301" name="Google Shape;301;p24"/>
          <p:cNvCxnSpPr/>
          <p:nvPr/>
        </p:nvCxnSpPr>
        <p:spPr>
          <a:xfrm flipH="1">
            <a:off x="4695600" y="2019225"/>
            <a:ext cx="713100" cy="9744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4"/>
          <p:cNvSpPr txBox="1"/>
          <p:nvPr/>
        </p:nvSpPr>
        <p:spPr>
          <a:xfrm>
            <a:off x="5352925" y="1596675"/>
            <a:ext cx="25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글 전체 개수 계산하는 쿼리</a:t>
            </a:r>
            <a:endParaRPr/>
          </a:p>
        </p:txBody>
      </p:sp>
      <p:cxnSp>
        <p:nvCxnSpPr>
          <p:cNvPr id="303" name="Google Shape;303;p24"/>
          <p:cNvCxnSpPr/>
          <p:nvPr/>
        </p:nvCxnSpPr>
        <p:spPr>
          <a:xfrm flipH="1">
            <a:off x="6939850" y="2551650"/>
            <a:ext cx="9900" cy="552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4"/>
          <p:cNvSpPr txBox="1"/>
          <p:nvPr/>
        </p:nvSpPr>
        <p:spPr>
          <a:xfrm>
            <a:off x="5545325" y="2151450"/>
            <a:ext cx="30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LIMIT으로 페이지 게시물 개수 계산</a:t>
            </a:r>
            <a:endParaRPr/>
          </a:p>
        </p:txBody>
      </p:sp>
      <p:grpSp>
        <p:nvGrpSpPr>
          <p:cNvPr id="305" name="Google Shape;305;p24"/>
          <p:cNvGrpSpPr/>
          <p:nvPr/>
        </p:nvGrpSpPr>
        <p:grpSpPr>
          <a:xfrm>
            <a:off x="142843" y="620542"/>
            <a:ext cx="652680" cy="1673629"/>
            <a:chOff x="142843" y="620542"/>
            <a:chExt cx="652680" cy="1673629"/>
          </a:xfrm>
        </p:grpSpPr>
        <p:sp>
          <p:nvSpPr>
            <p:cNvPr id="306" name="Google Shape;306;p24"/>
            <p:cNvSpPr/>
            <p:nvPr/>
          </p:nvSpPr>
          <p:spPr>
            <a:xfrm>
              <a:off x="142850" y="642925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142843" y="928676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142850" y="1214425"/>
              <a:ext cx="578700" cy="21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142843" y="1500180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142843" y="1785932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142843" y="2071684"/>
              <a:ext cx="547800" cy="214200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24"/>
            <p:cNvSpPr txBox="1"/>
            <p:nvPr/>
          </p:nvSpPr>
          <p:spPr>
            <a:xfrm>
              <a:off x="195232" y="620542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01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195232" y="906008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14" name="Google Shape;314;p24"/>
            <p:cNvSpPr txBox="1"/>
            <p:nvPr/>
          </p:nvSpPr>
          <p:spPr>
            <a:xfrm>
              <a:off x="195232" y="1191474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482917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03-1</a:t>
              </a:r>
              <a:endParaRPr sz="1000">
                <a:solidFill>
                  <a:srgbClr val="48291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15" name="Google Shape;315;p24"/>
            <p:cNvSpPr txBox="1"/>
            <p:nvPr/>
          </p:nvSpPr>
          <p:spPr>
            <a:xfrm>
              <a:off x="195225" y="1476950"/>
              <a:ext cx="54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03-2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195223" y="1762400"/>
              <a:ext cx="60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03-3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17" name="Google Shape;317;p24"/>
            <p:cNvSpPr txBox="1"/>
            <p:nvPr/>
          </p:nvSpPr>
          <p:spPr>
            <a:xfrm>
              <a:off x="195232" y="2047871"/>
              <a:ext cx="47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04</a:t>
              </a:r>
              <a:endParaRPr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